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2" r:id="rId2"/>
    <p:sldId id="270" r:id="rId3"/>
    <p:sldId id="280" r:id="rId4"/>
    <p:sldId id="281" r:id="rId5"/>
    <p:sldId id="284" r:id="rId6"/>
    <p:sldId id="279" r:id="rId7"/>
    <p:sldId id="282" r:id="rId8"/>
    <p:sldId id="285" r:id="rId9"/>
    <p:sldId id="286" r:id="rId10"/>
    <p:sldId id="287" r:id="rId11"/>
    <p:sldId id="283" r:id="rId12"/>
    <p:sldId id="288"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9DF7"/>
    <a:srgbClr val="43DFF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0" d="100"/>
          <a:sy n="100" d="100"/>
        </p:scale>
        <p:origin x="-858"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2440B9F-E957-FF4B-AB6A-CA58730025C7}" type="datetimeFigureOut">
              <a:rPr lang="en-US" smtClean="0"/>
              <a:t>12/19/2014</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0D6FE07-3004-EA43-8883-5AA43C35CB37}" type="slidenum">
              <a:rPr lang="en-US" smtClean="0"/>
              <a:t>‹#›</a:t>
            </a:fld>
            <a:endParaRPr lang="en-US" dirty="0"/>
          </a:p>
        </p:txBody>
      </p:sp>
    </p:spTree>
    <p:extLst>
      <p:ext uri="{BB962C8B-B14F-4D97-AF65-F5344CB8AC3E}">
        <p14:creationId xmlns:p14="http://schemas.microsoft.com/office/powerpoint/2010/main" val="2609455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5540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endParaRPr lang="en-US" dirty="0"/>
          </a:p>
        </p:txBody>
      </p:sp>
    </p:spTree>
    <p:extLst>
      <p:ext uri="{BB962C8B-B14F-4D97-AF65-F5344CB8AC3E}">
        <p14:creationId xmlns:p14="http://schemas.microsoft.com/office/powerpoint/2010/main" val="2159298921"/>
      </p:ext>
    </p:extLst>
  </p:cSld>
  <p:clrMap bg1="lt1" tx1="dk1" bg2="lt2" tx2="dk2" accent1="accent1" accent2="accent2" accent3="accent3" accent4="accent4" accent5="accent5" accent6="accent6" hlink="hlink" folHlink="folHlink"/>
  <p:sldLayoutIdLst>
    <p:sldLayoutId id="2147483649" r:id="rId1"/>
    <p:sldLayoutId id="2147483655"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 y="0"/>
            <a:ext cx="9144000" cy="6858000"/>
          </a:xfrm>
          <a:prstGeom prst="rect">
            <a:avLst/>
          </a:prstGeom>
          <a:solidFill>
            <a:schemeClr val="bg1">
              <a:lumMod val="95000"/>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p:nvPicPr>
        <p:blipFill>
          <a:blip r:embed="rId2"/>
          <a:stretch>
            <a:fillRect/>
          </a:stretch>
        </p:blipFill>
        <p:spPr>
          <a:xfrm>
            <a:off x="7983" y="9525"/>
            <a:ext cx="9143998" cy="7064522"/>
          </a:xfrm>
          <a:prstGeom prst="rect">
            <a:avLst/>
          </a:prstGeom>
        </p:spPr>
      </p:pic>
      <p:sp>
        <p:nvSpPr>
          <p:cNvPr id="14" name="Round Same Side Corner Rectangle 13"/>
          <p:cNvSpPr/>
          <p:nvPr/>
        </p:nvSpPr>
        <p:spPr>
          <a:xfrm rot="16200000" flipH="1">
            <a:off x="4394767" y="-355839"/>
            <a:ext cx="2639250" cy="6875178"/>
          </a:xfrm>
          <a:prstGeom prst="round2SameRect">
            <a:avLst/>
          </a:prstGeom>
          <a:solidFill>
            <a:schemeClr val="tx1">
              <a:alpha val="70000"/>
            </a:schemeClr>
          </a:solidFill>
          <a:ln>
            <a:noFill/>
          </a:ln>
          <a:effectLst>
            <a:outerShdw blurRad="180975" dist="23000" sx="102000" sy="102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Subtitle 2"/>
          <p:cNvSpPr txBox="1">
            <a:spLocks/>
          </p:cNvSpPr>
          <p:nvPr/>
        </p:nvSpPr>
        <p:spPr>
          <a:xfrm>
            <a:off x="2268819" y="2069164"/>
            <a:ext cx="6875179" cy="82385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en-US" sz="4800" b="1" dirty="0" smtClean="0">
                <a:solidFill>
                  <a:schemeClr val="accent6">
                    <a:lumMod val="50000"/>
                  </a:schemeClr>
                </a:solidFill>
                <a:latin typeface="Arial" pitchFamily="34" charset="0"/>
                <a:cs typeface="Arial" pitchFamily="34" charset="0"/>
              </a:rPr>
              <a:t>Benefits</a:t>
            </a:r>
            <a:r>
              <a:rPr lang="en-US" sz="4800" b="1" dirty="0">
                <a:solidFill>
                  <a:schemeClr val="accent6">
                    <a:lumMod val="50000"/>
                  </a:schemeClr>
                </a:solidFill>
                <a:latin typeface="Arial" pitchFamily="34" charset="0"/>
                <a:cs typeface="Arial" pitchFamily="34" charset="0"/>
              </a:rPr>
              <a:t> </a:t>
            </a:r>
            <a:r>
              <a:rPr lang="en-US" sz="4800" b="1" dirty="0" smtClean="0">
                <a:solidFill>
                  <a:schemeClr val="accent6">
                    <a:lumMod val="50000"/>
                  </a:schemeClr>
                </a:solidFill>
                <a:latin typeface="Arial" pitchFamily="34" charset="0"/>
                <a:cs typeface="Arial" pitchFamily="34" charset="0"/>
              </a:rPr>
              <a:t>of</a:t>
            </a:r>
          </a:p>
          <a:p>
            <a:pPr>
              <a:spcBef>
                <a:spcPts val="0"/>
              </a:spcBef>
            </a:pPr>
            <a:endParaRPr lang="en-US" b="1" dirty="0" smtClean="0">
              <a:solidFill>
                <a:schemeClr val="accent6">
                  <a:lumMod val="50000"/>
                </a:schemeClr>
              </a:solidFill>
              <a:latin typeface="Arial" pitchFamily="34" charset="0"/>
              <a:cs typeface="Arial" pitchFamily="34" charset="0"/>
            </a:endParaRPr>
          </a:p>
        </p:txBody>
      </p:sp>
      <p:pic>
        <p:nvPicPr>
          <p:cNvPr id="7" name="Picture 6" descr="FinalNSLogoepsF.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1868" y="306409"/>
            <a:ext cx="2381699" cy="383263"/>
          </a:xfrm>
          <a:prstGeom prst="rect">
            <a:avLst/>
          </a:prstGeom>
        </p:spPr>
      </p:pic>
      <p:sp>
        <p:nvSpPr>
          <p:cNvPr id="2" name="TextBox 1"/>
          <p:cNvSpPr txBox="1"/>
          <p:nvPr/>
        </p:nvSpPr>
        <p:spPr>
          <a:xfrm>
            <a:off x="2276801" y="2637360"/>
            <a:ext cx="6875179" cy="830997"/>
          </a:xfrm>
          <a:prstGeom prst="rect">
            <a:avLst/>
          </a:prstGeom>
          <a:noFill/>
        </p:spPr>
        <p:txBody>
          <a:bodyPr wrap="square" rtlCol="0">
            <a:spAutoFit/>
          </a:bodyPr>
          <a:lstStyle/>
          <a:p>
            <a:pPr algn="ctr"/>
            <a:r>
              <a:rPr lang="en-US" sz="4800" b="1" dirty="0">
                <a:solidFill>
                  <a:schemeClr val="accent6">
                    <a:lumMod val="50000"/>
                  </a:schemeClr>
                </a:solidFill>
                <a:latin typeface="Arial" panose="020B0604020202020204" pitchFamily="34" charset="0"/>
                <a:cs typeface="Arial" panose="020B0604020202020204" pitchFamily="34" charset="0"/>
              </a:rPr>
              <a:t>Ground Protection</a:t>
            </a:r>
          </a:p>
        </p:txBody>
      </p:sp>
      <p:sp>
        <p:nvSpPr>
          <p:cNvPr id="3" name="TextBox 2"/>
          <p:cNvSpPr txBox="1"/>
          <p:nvPr/>
        </p:nvSpPr>
        <p:spPr>
          <a:xfrm>
            <a:off x="2733564" y="3271249"/>
            <a:ext cx="6581883" cy="830997"/>
          </a:xfrm>
          <a:prstGeom prst="rect">
            <a:avLst/>
          </a:prstGeom>
          <a:noFill/>
        </p:spPr>
        <p:txBody>
          <a:bodyPr wrap="square" rtlCol="0">
            <a:spAutoFit/>
          </a:bodyPr>
          <a:lstStyle/>
          <a:p>
            <a:pPr algn="ctr"/>
            <a:r>
              <a:rPr lang="en-US" sz="4800" b="1" dirty="0" smtClean="0">
                <a:solidFill>
                  <a:schemeClr val="accent6">
                    <a:lumMod val="50000"/>
                  </a:schemeClr>
                </a:solidFill>
                <a:latin typeface="Arial" panose="020B0604020202020204" pitchFamily="34" charset="0"/>
                <a:cs typeface="Arial" panose="020B0604020202020204" pitchFamily="34" charset="0"/>
              </a:rPr>
              <a:t>Matting</a:t>
            </a:r>
            <a:endParaRPr lang="en-US" sz="4800" b="1"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18221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lumMod val="95000"/>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0" y="247650"/>
            <a:ext cx="9143999" cy="646331"/>
          </a:xfrm>
          <a:prstGeom prst="rect">
            <a:avLst/>
          </a:prstGeom>
          <a:noFill/>
        </p:spPr>
        <p:txBody>
          <a:bodyPr wrap="square" rtlCol="0">
            <a:spAutoFit/>
          </a:bodyPr>
          <a:lstStyle/>
          <a:p>
            <a:pPr algn="ctr"/>
            <a:r>
              <a:rPr lang="en-US" sz="3600" b="1" dirty="0" smtClean="0">
                <a:solidFill>
                  <a:schemeClr val="accent6">
                    <a:lumMod val="50000"/>
                  </a:schemeClr>
                </a:solidFill>
                <a:latin typeface="Arial" pitchFamily="34" charset="0"/>
                <a:cs typeface="Arial" pitchFamily="34" charset="0"/>
              </a:rPr>
              <a:t>Reduce Agricultural Damage </a:t>
            </a:r>
            <a:endParaRPr lang="en-US" sz="3600" b="1" dirty="0"/>
          </a:p>
        </p:txBody>
      </p:sp>
      <p:sp>
        <p:nvSpPr>
          <p:cNvPr id="7" name="TextBox 6"/>
          <p:cNvSpPr txBox="1"/>
          <p:nvPr/>
        </p:nvSpPr>
        <p:spPr>
          <a:xfrm>
            <a:off x="4248150" y="1050786"/>
            <a:ext cx="4643436" cy="1600438"/>
          </a:xfrm>
          <a:prstGeom prst="rect">
            <a:avLst/>
          </a:prstGeom>
          <a:noFill/>
        </p:spPr>
        <p:txBody>
          <a:bodyPr wrap="square" rtlCol="0">
            <a:spAutoFit/>
          </a:bodyPr>
          <a:lstStyle/>
          <a:p>
            <a:r>
              <a:rPr lang="en-US" sz="1600" dirty="0" smtClean="0">
                <a:solidFill>
                  <a:schemeClr val="accent6">
                    <a:lumMod val="50000"/>
                  </a:schemeClr>
                </a:solidFill>
                <a:latin typeface="Arial" pitchFamily="34" charset="0"/>
                <a:cs typeface="Arial" pitchFamily="34" charset="0"/>
              </a:rPr>
              <a:t>Matting is the responsible approach for minimizing soil compaction on agricultural lands.  Furthermore, by improving the efficiency of foundation and electrical crews, matting reduces the time spent on each landowner’s property.    </a:t>
            </a:r>
            <a:r>
              <a:rPr lang="en-US" sz="1600" b="1" dirty="0" smtClean="0">
                <a:solidFill>
                  <a:schemeClr val="accent6">
                    <a:lumMod val="50000"/>
                  </a:schemeClr>
                </a:solidFill>
                <a:latin typeface="Arial" pitchFamily="34" charset="0"/>
                <a:cs typeface="Arial" pitchFamily="34" charset="0"/>
              </a:rPr>
              <a:t> </a:t>
            </a:r>
            <a:endParaRPr lang="en-US" sz="1600" b="1" dirty="0">
              <a:solidFill>
                <a:schemeClr val="accent6">
                  <a:lumMod val="50000"/>
                </a:schemeClr>
              </a:solidFill>
              <a:latin typeface="Arial" pitchFamily="34" charset="0"/>
              <a:cs typeface="Arial" pitchFamily="34"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50" y="1146040"/>
            <a:ext cx="3458723" cy="51880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3874" y="3057525"/>
            <a:ext cx="4368801" cy="3276601"/>
          </a:xfrm>
          <a:prstGeom prst="rect">
            <a:avLst/>
          </a:prstGeom>
        </p:spPr>
      </p:pic>
    </p:spTree>
    <p:extLst>
      <p:ext uri="{BB962C8B-B14F-4D97-AF65-F5344CB8AC3E}">
        <p14:creationId xmlns:p14="http://schemas.microsoft.com/office/powerpoint/2010/main" val="20661108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lumMod val="95000"/>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0" y="247650"/>
            <a:ext cx="9143999" cy="646331"/>
          </a:xfrm>
          <a:prstGeom prst="rect">
            <a:avLst/>
          </a:prstGeom>
          <a:noFill/>
        </p:spPr>
        <p:txBody>
          <a:bodyPr wrap="square" rtlCol="0">
            <a:spAutoFit/>
          </a:bodyPr>
          <a:lstStyle/>
          <a:p>
            <a:pPr algn="ctr"/>
            <a:r>
              <a:rPr lang="en-US" sz="3600" b="1" dirty="0" smtClean="0">
                <a:solidFill>
                  <a:schemeClr val="accent6">
                    <a:lumMod val="50000"/>
                  </a:schemeClr>
                </a:solidFill>
                <a:latin typeface="Arial" pitchFamily="34" charset="0"/>
                <a:cs typeface="Arial" pitchFamily="34" charset="0"/>
              </a:rPr>
              <a:t>Limit Area of Impact </a:t>
            </a:r>
            <a:endParaRPr lang="en-US" sz="3600" dirty="0"/>
          </a:p>
        </p:txBody>
      </p:sp>
      <p:sp>
        <p:nvSpPr>
          <p:cNvPr id="7" name="TextBox 6"/>
          <p:cNvSpPr txBox="1"/>
          <p:nvPr/>
        </p:nvSpPr>
        <p:spPr>
          <a:xfrm>
            <a:off x="228600" y="5930323"/>
            <a:ext cx="8448675" cy="1015663"/>
          </a:xfrm>
          <a:prstGeom prst="rect">
            <a:avLst/>
          </a:prstGeom>
          <a:noFill/>
        </p:spPr>
        <p:txBody>
          <a:bodyPr wrap="square" rtlCol="0">
            <a:spAutoFit/>
          </a:bodyPr>
          <a:lstStyle/>
          <a:p>
            <a:r>
              <a:rPr lang="en-US" sz="1400" dirty="0" smtClean="0">
                <a:solidFill>
                  <a:schemeClr val="accent6">
                    <a:lumMod val="50000"/>
                  </a:schemeClr>
                </a:solidFill>
                <a:latin typeface="Arial" pitchFamily="34" charset="0"/>
                <a:cs typeface="Arial" pitchFamily="34" charset="0"/>
              </a:rPr>
              <a:t>Matting helps to define an area of impact along the right of way. With matting in use, construction traffic is constrained to a 14’ to 18’ wide route.  Without the use of matting, crews and equipment naturally tend to use a wider and wider area as the job progresses. </a:t>
            </a:r>
            <a:endParaRPr lang="en-US" sz="1400" dirty="0">
              <a:solidFill>
                <a:schemeClr val="accent6">
                  <a:lumMod val="50000"/>
                </a:schemeClr>
              </a:solidFill>
              <a:latin typeface="Arial" pitchFamily="34" charset="0"/>
              <a:cs typeface="Arial" pitchFamily="34"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549" y="1114425"/>
            <a:ext cx="7000901" cy="4657544"/>
          </a:xfrm>
          <a:prstGeom prst="rect">
            <a:avLst/>
          </a:prstGeom>
        </p:spPr>
      </p:pic>
    </p:spTree>
    <p:extLst>
      <p:ext uri="{BB962C8B-B14F-4D97-AF65-F5344CB8AC3E}">
        <p14:creationId xmlns:p14="http://schemas.microsoft.com/office/powerpoint/2010/main" val="2423020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 y="0"/>
            <a:ext cx="9144000" cy="6858000"/>
          </a:xfrm>
          <a:prstGeom prst="rect">
            <a:avLst/>
          </a:prstGeom>
          <a:solidFill>
            <a:schemeClr val="bg1">
              <a:lumMod val="95000"/>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2" y="2600325"/>
            <a:ext cx="9143999" cy="2492990"/>
          </a:xfrm>
          <a:prstGeom prst="rect">
            <a:avLst/>
          </a:prstGeom>
          <a:noFill/>
        </p:spPr>
        <p:txBody>
          <a:bodyPr wrap="square" rtlCol="0">
            <a:spAutoFit/>
          </a:bodyPr>
          <a:lstStyle/>
          <a:p>
            <a:pPr algn="ctr"/>
            <a:r>
              <a:rPr lang="en-US" sz="2400" dirty="0">
                <a:solidFill>
                  <a:schemeClr val="accent6">
                    <a:lumMod val="50000"/>
                  </a:schemeClr>
                </a:solidFill>
                <a:latin typeface="Arial" panose="020B0604020202020204" pitchFamily="34" charset="0"/>
                <a:cs typeface="Arial" panose="020B0604020202020204" pitchFamily="34" charset="0"/>
              </a:rPr>
              <a:t>For more </a:t>
            </a:r>
            <a:r>
              <a:rPr lang="en-US" sz="2400" dirty="0" smtClean="0">
                <a:solidFill>
                  <a:schemeClr val="accent6">
                    <a:lumMod val="50000"/>
                  </a:schemeClr>
                </a:solidFill>
                <a:latin typeface="Arial" panose="020B0604020202020204" pitchFamily="34" charset="0"/>
                <a:cs typeface="Arial" panose="020B0604020202020204" pitchFamily="34" charset="0"/>
              </a:rPr>
              <a:t>information or </a:t>
            </a:r>
            <a:r>
              <a:rPr lang="en-US" sz="2400" dirty="0">
                <a:solidFill>
                  <a:schemeClr val="accent6">
                    <a:lumMod val="50000"/>
                  </a:schemeClr>
                </a:solidFill>
                <a:latin typeface="Arial" panose="020B0604020202020204" pitchFamily="34" charset="0"/>
                <a:cs typeface="Arial" panose="020B0604020202020204" pitchFamily="34" charset="0"/>
              </a:rPr>
              <a:t>a free quote,</a:t>
            </a:r>
          </a:p>
          <a:p>
            <a:pPr algn="ctr"/>
            <a:r>
              <a:rPr lang="en-US" sz="2400" dirty="0">
                <a:solidFill>
                  <a:schemeClr val="accent6">
                    <a:lumMod val="50000"/>
                  </a:schemeClr>
                </a:solidFill>
                <a:latin typeface="Arial" panose="020B0604020202020204" pitchFamily="34" charset="0"/>
                <a:cs typeface="Arial" panose="020B0604020202020204" pitchFamily="34" charset="0"/>
              </a:rPr>
              <a:t> </a:t>
            </a:r>
          </a:p>
          <a:p>
            <a:pPr algn="ctr"/>
            <a:r>
              <a:rPr lang="en-US" sz="2400" dirty="0">
                <a:solidFill>
                  <a:schemeClr val="accent6">
                    <a:lumMod val="50000"/>
                  </a:schemeClr>
                </a:solidFill>
                <a:latin typeface="Arial" panose="020B0604020202020204" pitchFamily="34" charset="0"/>
                <a:cs typeface="Arial" panose="020B0604020202020204" pitchFamily="34" charset="0"/>
              </a:rPr>
              <a:t>Contact us:</a:t>
            </a:r>
          </a:p>
          <a:p>
            <a:pPr algn="ctr"/>
            <a:r>
              <a:rPr lang="en-US" sz="2800" dirty="0">
                <a:solidFill>
                  <a:schemeClr val="accent6">
                    <a:lumMod val="50000"/>
                  </a:schemeClr>
                </a:solidFill>
                <a:latin typeface="Arial Black" panose="020B0A04020102020204" pitchFamily="34" charset="0"/>
                <a:cs typeface="Arial" panose="020B0604020202020204" pitchFamily="34" charset="0"/>
              </a:rPr>
              <a:t>866.922.6287</a:t>
            </a:r>
          </a:p>
          <a:p>
            <a:pPr algn="ctr"/>
            <a:endParaRPr lang="en-US" sz="2800" dirty="0">
              <a:solidFill>
                <a:schemeClr val="accent6">
                  <a:lumMod val="50000"/>
                </a:schemeClr>
              </a:solidFill>
              <a:latin typeface="Arial Black" panose="020B0A04020102020204" pitchFamily="34" charset="0"/>
              <a:cs typeface="Arial" panose="020B0604020202020204" pitchFamily="34" charset="0"/>
            </a:endParaRPr>
          </a:p>
          <a:p>
            <a:pPr algn="ctr"/>
            <a:r>
              <a:rPr lang="en-US" sz="2800" dirty="0">
                <a:solidFill>
                  <a:schemeClr val="accent6">
                    <a:lumMod val="50000"/>
                  </a:schemeClr>
                </a:solidFill>
                <a:latin typeface="Arial Black" panose="020B0A04020102020204" pitchFamily="34" charset="0"/>
                <a:cs typeface="Arial" panose="020B0604020202020204" pitchFamily="34" charset="0"/>
              </a:rPr>
              <a:t>www.newsouthmat.com</a:t>
            </a:r>
          </a:p>
        </p:txBody>
      </p:sp>
      <p:pic>
        <p:nvPicPr>
          <p:cNvPr id="8" name="Picture 7" descr="FinalNSLogoepsF.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49581" y="690238"/>
            <a:ext cx="5644832" cy="908363"/>
          </a:xfrm>
          <a:prstGeom prst="rect">
            <a:avLst/>
          </a:prstGeom>
        </p:spPr>
      </p:pic>
      <p:sp>
        <p:nvSpPr>
          <p:cNvPr id="3" name="TextBox 2"/>
          <p:cNvSpPr txBox="1"/>
          <p:nvPr/>
        </p:nvSpPr>
        <p:spPr>
          <a:xfrm>
            <a:off x="-6" y="6158329"/>
            <a:ext cx="9144003" cy="307777"/>
          </a:xfrm>
          <a:prstGeom prst="rect">
            <a:avLst/>
          </a:prstGeom>
          <a:noFill/>
        </p:spPr>
        <p:txBody>
          <a:bodyPr wrap="square" rtlCol="0">
            <a:spAutoFit/>
          </a:bodyPr>
          <a:lstStyle/>
          <a:p>
            <a:pPr algn="ctr"/>
            <a:r>
              <a:rPr lang="en-US" sz="1400" dirty="0" smtClean="0">
                <a:solidFill>
                  <a:schemeClr val="accent6">
                    <a:lumMod val="50000"/>
                  </a:schemeClr>
                </a:solidFill>
                <a:latin typeface="Arial" panose="020B0604020202020204" pitchFamily="34" charset="0"/>
                <a:cs typeface="Arial" panose="020B0604020202020204" pitchFamily="34" charset="0"/>
              </a:rPr>
              <a:t>Copyright 2014 New South Access &amp; Environmental Solutions. All Rights reserved.</a:t>
            </a:r>
            <a:endParaRPr lang="en-US" sz="1400"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27430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lumMod val="95000"/>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 y="542925"/>
            <a:ext cx="9143999" cy="707886"/>
          </a:xfrm>
          <a:prstGeom prst="rect">
            <a:avLst/>
          </a:prstGeom>
          <a:noFill/>
        </p:spPr>
        <p:txBody>
          <a:bodyPr wrap="square" rtlCol="0">
            <a:spAutoFit/>
          </a:bodyPr>
          <a:lstStyle/>
          <a:p>
            <a:pPr algn="ctr"/>
            <a:r>
              <a:rPr lang="en-US" sz="4000" b="1" dirty="0" smtClean="0">
                <a:solidFill>
                  <a:schemeClr val="accent6">
                    <a:lumMod val="50000"/>
                  </a:schemeClr>
                </a:solidFill>
                <a:latin typeface="Arial" pitchFamily="34" charset="0"/>
                <a:cs typeface="Arial" pitchFamily="34" charset="0"/>
              </a:rPr>
              <a:t>Why Use Mats? </a:t>
            </a:r>
            <a:endParaRPr lang="en-US" sz="4000" dirty="0"/>
          </a:p>
        </p:txBody>
      </p:sp>
      <p:sp>
        <p:nvSpPr>
          <p:cNvPr id="7" name="TextBox 6"/>
          <p:cNvSpPr txBox="1"/>
          <p:nvPr/>
        </p:nvSpPr>
        <p:spPr>
          <a:xfrm>
            <a:off x="381000" y="1828800"/>
            <a:ext cx="8448675" cy="4708981"/>
          </a:xfrm>
          <a:prstGeom prst="rect">
            <a:avLst/>
          </a:prstGeom>
          <a:noFill/>
        </p:spPr>
        <p:txBody>
          <a:bodyPr wrap="square" rtlCol="0">
            <a:spAutoFit/>
          </a:bodyPr>
          <a:lstStyle/>
          <a:p>
            <a:pPr marL="342900" indent="-342900">
              <a:buAutoNum type="arabicPeriod"/>
            </a:pPr>
            <a:r>
              <a:rPr lang="en-US" dirty="0" smtClean="0">
                <a:solidFill>
                  <a:schemeClr val="accent6">
                    <a:lumMod val="50000"/>
                  </a:schemeClr>
                </a:solidFill>
                <a:latin typeface="Arial" pitchFamily="34" charset="0"/>
                <a:cs typeface="Arial" pitchFamily="34" charset="0"/>
              </a:rPr>
              <a:t>Greatly reduces </a:t>
            </a:r>
            <a:r>
              <a:rPr lang="en-US" b="1" dirty="0" smtClean="0">
                <a:solidFill>
                  <a:schemeClr val="accent6">
                    <a:lumMod val="50000"/>
                  </a:schemeClr>
                </a:solidFill>
                <a:latin typeface="Arial" pitchFamily="34" charset="0"/>
                <a:cs typeface="Arial" pitchFamily="34" charset="0"/>
              </a:rPr>
              <a:t>soil disturbance = </a:t>
            </a:r>
            <a:r>
              <a:rPr lang="en-US" dirty="0" smtClean="0">
                <a:solidFill>
                  <a:schemeClr val="accent6">
                    <a:lumMod val="50000"/>
                  </a:schemeClr>
                </a:solidFill>
                <a:latin typeface="Arial" pitchFamily="34" charset="0"/>
                <a:cs typeface="Arial" pitchFamily="34" charset="0"/>
              </a:rPr>
              <a:t>reduces threat to </a:t>
            </a:r>
            <a:r>
              <a:rPr lang="en-US" b="1" dirty="0" smtClean="0">
                <a:solidFill>
                  <a:schemeClr val="accent6">
                    <a:lumMod val="50000"/>
                  </a:schemeClr>
                </a:solidFill>
                <a:latin typeface="Arial" pitchFamily="34" charset="0"/>
                <a:cs typeface="Arial" pitchFamily="34" charset="0"/>
              </a:rPr>
              <a:t>water quality</a:t>
            </a:r>
          </a:p>
          <a:p>
            <a:pPr marL="342900" indent="-342900">
              <a:buAutoNum type="arabicPeriod"/>
            </a:pPr>
            <a:endParaRPr lang="en-US" b="1" dirty="0">
              <a:solidFill>
                <a:schemeClr val="accent6">
                  <a:lumMod val="50000"/>
                </a:schemeClr>
              </a:solidFill>
              <a:latin typeface="Arial" pitchFamily="34" charset="0"/>
              <a:cs typeface="Arial" pitchFamily="34" charset="0"/>
            </a:endParaRPr>
          </a:p>
          <a:p>
            <a:pPr marL="342900" indent="-342900">
              <a:buAutoNum type="arabicPeriod"/>
            </a:pPr>
            <a:r>
              <a:rPr lang="en-US" dirty="0" smtClean="0">
                <a:solidFill>
                  <a:schemeClr val="accent6">
                    <a:lumMod val="50000"/>
                  </a:schemeClr>
                </a:solidFill>
                <a:latin typeface="Arial" pitchFamily="34" charset="0"/>
                <a:cs typeface="Arial" pitchFamily="34" charset="0"/>
              </a:rPr>
              <a:t>Minimizes </a:t>
            </a:r>
            <a:r>
              <a:rPr lang="en-US" b="1" dirty="0" smtClean="0">
                <a:solidFill>
                  <a:schemeClr val="accent6">
                    <a:lumMod val="50000"/>
                  </a:schemeClr>
                </a:solidFill>
                <a:latin typeface="Arial" pitchFamily="34" charset="0"/>
                <a:cs typeface="Arial" pitchFamily="34" charset="0"/>
              </a:rPr>
              <a:t>crop and agricultural damage</a:t>
            </a:r>
          </a:p>
          <a:p>
            <a:pPr marL="342900" indent="-342900">
              <a:buAutoNum type="arabicPeriod"/>
            </a:pPr>
            <a:endParaRPr lang="en-US" b="1" dirty="0">
              <a:solidFill>
                <a:schemeClr val="accent6">
                  <a:lumMod val="50000"/>
                </a:schemeClr>
              </a:solidFill>
              <a:latin typeface="Arial" pitchFamily="34" charset="0"/>
              <a:cs typeface="Arial" pitchFamily="34" charset="0"/>
            </a:endParaRPr>
          </a:p>
          <a:p>
            <a:pPr marL="342900" indent="-342900">
              <a:buAutoNum type="arabicPeriod" startAt="3"/>
            </a:pPr>
            <a:r>
              <a:rPr lang="en-US" dirty="0" smtClean="0">
                <a:solidFill>
                  <a:schemeClr val="accent6">
                    <a:lumMod val="50000"/>
                  </a:schemeClr>
                </a:solidFill>
                <a:latin typeface="Arial" pitchFamily="34" charset="0"/>
                <a:cs typeface="Arial" pitchFamily="34" charset="0"/>
              </a:rPr>
              <a:t>Preserves </a:t>
            </a:r>
            <a:r>
              <a:rPr lang="en-US" b="1" dirty="0" smtClean="0">
                <a:solidFill>
                  <a:schemeClr val="accent6">
                    <a:lumMod val="50000"/>
                  </a:schemeClr>
                </a:solidFill>
                <a:latin typeface="Arial" pitchFamily="34" charset="0"/>
                <a:cs typeface="Arial" pitchFamily="34" charset="0"/>
              </a:rPr>
              <a:t>existing hydrology </a:t>
            </a:r>
            <a:r>
              <a:rPr lang="en-US" dirty="0" smtClean="0">
                <a:solidFill>
                  <a:schemeClr val="accent6">
                    <a:lumMod val="50000"/>
                  </a:schemeClr>
                </a:solidFill>
                <a:latin typeface="Arial" pitchFamily="34" charset="0"/>
                <a:cs typeface="Arial" pitchFamily="34" charset="0"/>
              </a:rPr>
              <a:t>by preventing ruts and compaction</a:t>
            </a:r>
          </a:p>
          <a:p>
            <a:endParaRPr lang="en-US" dirty="0" smtClean="0">
              <a:solidFill>
                <a:schemeClr val="accent6">
                  <a:lumMod val="50000"/>
                </a:schemeClr>
              </a:solidFill>
              <a:latin typeface="Arial" pitchFamily="34" charset="0"/>
              <a:cs typeface="Arial" pitchFamily="34" charset="0"/>
            </a:endParaRPr>
          </a:p>
          <a:p>
            <a:r>
              <a:rPr lang="en-US" dirty="0" smtClean="0">
                <a:solidFill>
                  <a:schemeClr val="accent6">
                    <a:lumMod val="50000"/>
                  </a:schemeClr>
                </a:solidFill>
                <a:latin typeface="Arial" pitchFamily="34" charset="0"/>
                <a:cs typeface="Arial" pitchFamily="34" charset="0"/>
              </a:rPr>
              <a:t>4.  </a:t>
            </a:r>
            <a:r>
              <a:rPr lang="en-US" b="1" dirty="0" smtClean="0">
                <a:solidFill>
                  <a:schemeClr val="accent6">
                    <a:lumMod val="50000"/>
                  </a:schemeClr>
                </a:solidFill>
                <a:latin typeface="Arial" pitchFamily="34" charset="0"/>
                <a:cs typeface="Arial" pitchFamily="34" charset="0"/>
              </a:rPr>
              <a:t>Reduces time </a:t>
            </a:r>
            <a:r>
              <a:rPr lang="en-US" dirty="0" smtClean="0">
                <a:solidFill>
                  <a:schemeClr val="accent6">
                    <a:lumMod val="50000"/>
                  </a:schemeClr>
                </a:solidFill>
                <a:latin typeface="Arial" pitchFamily="34" charset="0"/>
                <a:cs typeface="Arial" pitchFamily="34" charset="0"/>
              </a:rPr>
              <a:t>spent on each landowner’s property = less impact</a:t>
            </a:r>
          </a:p>
          <a:p>
            <a:pPr marL="342900" indent="-342900">
              <a:buAutoNum type="arabicPeriod" startAt="3"/>
            </a:pPr>
            <a:endParaRPr lang="en-US" b="1" dirty="0">
              <a:solidFill>
                <a:schemeClr val="accent6">
                  <a:lumMod val="50000"/>
                </a:schemeClr>
              </a:solidFill>
              <a:latin typeface="Arial" pitchFamily="34" charset="0"/>
              <a:cs typeface="Arial" pitchFamily="34" charset="0"/>
            </a:endParaRPr>
          </a:p>
          <a:p>
            <a:r>
              <a:rPr lang="en-US" dirty="0" smtClean="0">
                <a:solidFill>
                  <a:schemeClr val="accent6">
                    <a:lumMod val="50000"/>
                  </a:schemeClr>
                </a:solidFill>
                <a:latin typeface="Arial" pitchFamily="34" charset="0"/>
                <a:cs typeface="Arial" pitchFamily="34" charset="0"/>
              </a:rPr>
              <a:t>5.  Creates </a:t>
            </a:r>
            <a:r>
              <a:rPr lang="en-US" dirty="0">
                <a:solidFill>
                  <a:schemeClr val="accent6">
                    <a:lumMod val="50000"/>
                  </a:schemeClr>
                </a:solidFill>
                <a:latin typeface="Arial" pitchFamily="34" charset="0"/>
                <a:cs typeface="Arial" pitchFamily="34" charset="0"/>
              </a:rPr>
              <a:t>a </a:t>
            </a:r>
            <a:r>
              <a:rPr lang="en-US" dirty="0" smtClean="0">
                <a:solidFill>
                  <a:schemeClr val="accent6">
                    <a:lumMod val="50000"/>
                  </a:schemeClr>
                </a:solidFill>
                <a:latin typeface="Arial" pitchFamily="34" charset="0"/>
                <a:cs typeface="Arial" pitchFamily="34" charset="0"/>
              </a:rPr>
              <a:t>defined, limited </a:t>
            </a:r>
            <a:r>
              <a:rPr lang="en-US" b="1" dirty="0">
                <a:solidFill>
                  <a:schemeClr val="accent6">
                    <a:lumMod val="50000"/>
                  </a:schemeClr>
                </a:solidFill>
                <a:latin typeface="Arial" pitchFamily="34" charset="0"/>
                <a:cs typeface="Arial" pitchFamily="34" charset="0"/>
              </a:rPr>
              <a:t>area of impact </a:t>
            </a:r>
          </a:p>
          <a:p>
            <a:endParaRPr lang="en-US" b="1" dirty="0">
              <a:solidFill>
                <a:schemeClr val="accent6">
                  <a:lumMod val="50000"/>
                </a:schemeClr>
              </a:solidFill>
              <a:latin typeface="Arial" pitchFamily="34" charset="0"/>
              <a:cs typeface="Arial" pitchFamily="34" charset="0"/>
            </a:endParaRPr>
          </a:p>
          <a:p>
            <a:pPr marL="342900" indent="-342900">
              <a:buAutoNum type="arabicPeriod"/>
            </a:pPr>
            <a:endParaRPr lang="en-US" b="1" dirty="0" smtClean="0">
              <a:solidFill>
                <a:schemeClr val="accent6">
                  <a:lumMod val="50000"/>
                </a:schemeClr>
              </a:solidFill>
              <a:latin typeface="Arial" pitchFamily="34" charset="0"/>
              <a:cs typeface="Arial" pitchFamily="34" charset="0"/>
            </a:endParaRPr>
          </a:p>
          <a:p>
            <a:endParaRPr lang="en-US" sz="1400" b="1" dirty="0" smtClean="0">
              <a:solidFill>
                <a:schemeClr val="accent6">
                  <a:lumMod val="50000"/>
                </a:schemeClr>
              </a:solidFill>
              <a:latin typeface="Arial" pitchFamily="34" charset="0"/>
              <a:cs typeface="Arial" pitchFamily="34" charset="0"/>
            </a:endParaRPr>
          </a:p>
          <a:p>
            <a:endParaRPr lang="en-US" sz="1400" b="1" dirty="0">
              <a:solidFill>
                <a:schemeClr val="accent6">
                  <a:lumMod val="50000"/>
                </a:schemeClr>
              </a:solidFill>
              <a:latin typeface="Arial" pitchFamily="34" charset="0"/>
              <a:cs typeface="Arial" pitchFamily="34" charset="0"/>
            </a:endParaRPr>
          </a:p>
          <a:p>
            <a:endParaRPr lang="en-US" sz="1400" b="1" dirty="0" smtClean="0">
              <a:solidFill>
                <a:schemeClr val="accent6">
                  <a:lumMod val="50000"/>
                </a:schemeClr>
              </a:solidFill>
              <a:latin typeface="Arial" pitchFamily="34" charset="0"/>
              <a:cs typeface="Arial" pitchFamily="34" charset="0"/>
            </a:endParaRPr>
          </a:p>
          <a:p>
            <a:endParaRPr lang="en-US" sz="1400" b="1" dirty="0" smtClean="0">
              <a:solidFill>
                <a:schemeClr val="accent6">
                  <a:lumMod val="50000"/>
                </a:schemeClr>
              </a:solidFill>
              <a:latin typeface="Arial" pitchFamily="34" charset="0"/>
              <a:cs typeface="Arial" pitchFamily="34" charset="0"/>
            </a:endParaRPr>
          </a:p>
          <a:p>
            <a:r>
              <a:rPr lang="en-US" sz="1400" b="1" dirty="0" smtClean="0">
                <a:solidFill>
                  <a:schemeClr val="accent6">
                    <a:lumMod val="50000"/>
                  </a:schemeClr>
                </a:solidFill>
                <a:latin typeface="Arial" pitchFamily="34" charset="0"/>
                <a:cs typeface="Arial" pitchFamily="34" charset="0"/>
              </a:rPr>
              <a:t>*</a:t>
            </a:r>
            <a:r>
              <a:rPr lang="en-US" sz="1400" dirty="0" smtClean="0">
                <a:solidFill>
                  <a:schemeClr val="accent6">
                    <a:lumMod val="50000"/>
                  </a:schemeClr>
                </a:solidFill>
                <a:latin typeface="Arial" pitchFamily="34" charset="0"/>
                <a:cs typeface="Arial" pitchFamily="34" charset="0"/>
              </a:rPr>
              <a:t>Not an environmental benefit, but </a:t>
            </a:r>
            <a:r>
              <a:rPr lang="en-US" sz="1400" b="1" dirty="0" smtClean="0">
                <a:solidFill>
                  <a:schemeClr val="accent6">
                    <a:lumMod val="50000"/>
                  </a:schemeClr>
                </a:solidFill>
                <a:latin typeface="Arial" pitchFamily="34" charset="0"/>
                <a:cs typeface="Arial" pitchFamily="34" charset="0"/>
              </a:rPr>
              <a:t>SAFETY </a:t>
            </a:r>
            <a:r>
              <a:rPr lang="en-US" sz="1400" dirty="0" smtClean="0">
                <a:solidFill>
                  <a:schemeClr val="accent6">
                    <a:lumMod val="50000"/>
                  </a:schemeClr>
                </a:solidFill>
                <a:latin typeface="Arial" pitchFamily="34" charset="0"/>
                <a:cs typeface="Arial" pitchFamily="34" charset="0"/>
              </a:rPr>
              <a:t>of work crews is always paramount.  Important to have a firm, stable surface from which to work. </a:t>
            </a:r>
            <a:endParaRPr lang="en-US" sz="1400" dirty="0">
              <a:solidFill>
                <a:schemeClr val="accent6">
                  <a:lumMod val="50000"/>
                </a:schemeClr>
              </a:solidFill>
              <a:latin typeface="Arial" pitchFamily="34" charset="0"/>
              <a:cs typeface="Arial" pitchFamily="34" charset="0"/>
            </a:endParaRPr>
          </a:p>
          <a:p>
            <a:endParaRPr lang="en-US" dirty="0"/>
          </a:p>
        </p:txBody>
      </p:sp>
    </p:spTree>
    <p:extLst>
      <p:ext uri="{BB962C8B-B14F-4D97-AF65-F5344CB8AC3E}">
        <p14:creationId xmlns:p14="http://schemas.microsoft.com/office/powerpoint/2010/main" val="40077876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lumMod val="95000"/>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 y="342900"/>
            <a:ext cx="9143999" cy="707886"/>
          </a:xfrm>
          <a:prstGeom prst="rect">
            <a:avLst/>
          </a:prstGeom>
          <a:noFill/>
        </p:spPr>
        <p:txBody>
          <a:bodyPr wrap="square" rtlCol="0">
            <a:spAutoFit/>
          </a:bodyPr>
          <a:lstStyle/>
          <a:p>
            <a:pPr algn="ctr"/>
            <a:r>
              <a:rPr lang="en-US" sz="4000" b="1" dirty="0" smtClean="0">
                <a:solidFill>
                  <a:schemeClr val="accent6">
                    <a:lumMod val="50000"/>
                  </a:schemeClr>
                </a:solidFill>
                <a:latin typeface="Arial" pitchFamily="34" charset="0"/>
                <a:cs typeface="Arial" pitchFamily="34" charset="0"/>
              </a:rPr>
              <a:t>Protect Soil Structure </a:t>
            </a:r>
            <a:endParaRPr lang="en-US" sz="4000" dirty="0"/>
          </a:p>
        </p:txBody>
      </p:sp>
      <p:sp>
        <p:nvSpPr>
          <p:cNvPr id="7" name="TextBox 6"/>
          <p:cNvSpPr txBox="1"/>
          <p:nvPr/>
        </p:nvSpPr>
        <p:spPr>
          <a:xfrm>
            <a:off x="247650" y="1238250"/>
            <a:ext cx="8629650" cy="5232202"/>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accent6">
                    <a:lumMod val="50000"/>
                  </a:schemeClr>
                </a:solidFill>
                <a:latin typeface="Arial" pitchFamily="34" charset="0"/>
                <a:cs typeface="Arial" pitchFamily="34" charset="0"/>
              </a:rPr>
              <a:t>Equipment mats distribute the weight of equipment across a much larger area than the track or tire otherwise would.</a:t>
            </a:r>
          </a:p>
          <a:p>
            <a:endParaRPr lang="en-US" dirty="0" smtClean="0">
              <a:solidFill>
                <a:schemeClr val="accent6">
                  <a:lumMod val="50000"/>
                </a:schemeClr>
              </a:solidFill>
              <a:latin typeface="Arial" pitchFamily="34" charset="0"/>
              <a:cs typeface="Arial" pitchFamily="34" charset="0"/>
            </a:endParaRPr>
          </a:p>
          <a:p>
            <a:pPr marL="285750" indent="-285750">
              <a:buFont typeface="Arial" panose="020B0604020202020204" pitchFamily="34" charset="0"/>
              <a:buChar char="•"/>
            </a:pPr>
            <a:r>
              <a:rPr lang="en-US" dirty="0" smtClean="0">
                <a:solidFill>
                  <a:schemeClr val="accent6">
                    <a:lumMod val="50000"/>
                  </a:schemeClr>
                </a:solidFill>
                <a:latin typeface="Arial" pitchFamily="34" charset="0"/>
                <a:cs typeface="Arial" pitchFamily="34" charset="0"/>
              </a:rPr>
              <a:t>A tire patch may be 1.5 to 2.5 square feet.  Surface area under a track may be 15 to 40 square feet.  A typical mat is </a:t>
            </a:r>
            <a:r>
              <a:rPr lang="en-US" b="1" dirty="0" smtClean="0">
                <a:solidFill>
                  <a:schemeClr val="accent6">
                    <a:lumMod val="50000"/>
                  </a:schemeClr>
                </a:solidFill>
                <a:latin typeface="Arial" pitchFamily="34" charset="0"/>
                <a:cs typeface="Arial" pitchFamily="34" charset="0"/>
              </a:rPr>
              <a:t>112 square feet. </a:t>
            </a:r>
          </a:p>
          <a:p>
            <a:endParaRPr lang="en-US" b="1" dirty="0" smtClean="0">
              <a:solidFill>
                <a:schemeClr val="accent6">
                  <a:lumMod val="50000"/>
                </a:schemeClr>
              </a:solidFill>
              <a:latin typeface="Arial" pitchFamily="34" charset="0"/>
              <a:cs typeface="Arial" pitchFamily="34" charset="0"/>
            </a:endParaRPr>
          </a:p>
          <a:p>
            <a:pPr marL="285750" indent="-285750">
              <a:buFont typeface="Arial" panose="020B0604020202020204" pitchFamily="34" charset="0"/>
              <a:buChar char="•"/>
            </a:pPr>
            <a:r>
              <a:rPr lang="en-US" dirty="0" smtClean="0">
                <a:solidFill>
                  <a:schemeClr val="accent6">
                    <a:lumMod val="50000"/>
                  </a:schemeClr>
                </a:solidFill>
                <a:latin typeface="Arial" pitchFamily="34" charset="0"/>
                <a:cs typeface="Arial" pitchFamily="34" charset="0"/>
              </a:rPr>
              <a:t>Equipment loads often range from 2,000 KSF to 6,000 KSF (14 to 40 PSI).  The use of matting often reduces the impact on the soil to half or less of these values.</a:t>
            </a:r>
          </a:p>
          <a:p>
            <a:endParaRPr lang="en-US" dirty="0">
              <a:solidFill>
                <a:schemeClr val="accent6">
                  <a:lumMod val="50000"/>
                </a:schemeClr>
              </a:solidFill>
              <a:latin typeface="Arial" pitchFamily="34" charset="0"/>
              <a:cs typeface="Arial" pitchFamily="34" charset="0"/>
            </a:endParaRPr>
          </a:p>
          <a:p>
            <a:r>
              <a:rPr lang="en-US" dirty="0" smtClean="0">
                <a:solidFill>
                  <a:schemeClr val="accent6">
                    <a:lumMod val="50000"/>
                  </a:schemeClr>
                </a:solidFill>
                <a:latin typeface="Arial" pitchFamily="34" charset="0"/>
                <a:cs typeface="Arial" pitchFamily="34" charset="0"/>
              </a:rPr>
              <a:t> </a:t>
            </a:r>
          </a:p>
          <a:p>
            <a:endParaRPr lang="en-US" b="1" dirty="0">
              <a:solidFill>
                <a:schemeClr val="accent6">
                  <a:lumMod val="50000"/>
                </a:schemeClr>
              </a:solidFill>
              <a:latin typeface="Arial" pitchFamily="34" charset="0"/>
              <a:cs typeface="Arial" pitchFamily="34" charset="0"/>
            </a:endParaRPr>
          </a:p>
          <a:p>
            <a:endParaRPr lang="en-US" b="1" dirty="0" smtClean="0">
              <a:solidFill>
                <a:schemeClr val="accent6">
                  <a:lumMod val="50000"/>
                </a:schemeClr>
              </a:solidFill>
              <a:latin typeface="Arial" pitchFamily="34" charset="0"/>
              <a:cs typeface="Arial" pitchFamily="34" charset="0"/>
            </a:endParaRPr>
          </a:p>
          <a:p>
            <a:pPr marL="342900" indent="-342900">
              <a:buAutoNum type="arabicPeriod"/>
            </a:pPr>
            <a:endParaRPr lang="en-US" b="1" dirty="0">
              <a:solidFill>
                <a:schemeClr val="accent6">
                  <a:lumMod val="50000"/>
                </a:schemeClr>
              </a:solidFill>
              <a:latin typeface="Arial" pitchFamily="34" charset="0"/>
              <a:cs typeface="Arial" pitchFamily="34" charset="0"/>
            </a:endParaRPr>
          </a:p>
          <a:p>
            <a:endParaRPr lang="en-US" b="1" dirty="0">
              <a:solidFill>
                <a:schemeClr val="accent6">
                  <a:lumMod val="50000"/>
                </a:schemeClr>
              </a:solidFill>
              <a:latin typeface="Arial" pitchFamily="34" charset="0"/>
              <a:cs typeface="Arial" pitchFamily="34" charset="0"/>
            </a:endParaRPr>
          </a:p>
          <a:p>
            <a:pPr marL="342900" indent="-342900">
              <a:buAutoNum type="arabicPeriod"/>
            </a:pPr>
            <a:endParaRPr lang="en-US" b="1" dirty="0" smtClean="0">
              <a:solidFill>
                <a:schemeClr val="accent6">
                  <a:lumMod val="50000"/>
                </a:schemeClr>
              </a:solidFill>
              <a:latin typeface="Arial" pitchFamily="34" charset="0"/>
              <a:cs typeface="Arial" pitchFamily="34" charset="0"/>
            </a:endParaRPr>
          </a:p>
          <a:p>
            <a:endParaRPr lang="en-US" sz="1400" b="1" dirty="0" smtClean="0">
              <a:solidFill>
                <a:schemeClr val="accent6">
                  <a:lumMod val="50000"/>
                </a:schemeClr>
              </a:solidFill>
              <a:latin typeface="Arial" pitchFamily="34" charset="0"/>
              <a:cs typeface="Arial" pitchFamily="34" charset="0"/>
            </a:endParaRPr>
          </a:p>
          <a:p>
            <a:endParaRPr lang="en-US" sz="1400" b="1" dirty="0">
              <a:solidFill>
                <a:schemeClr val="accent6">
                  <a:lumMod val="50000"/>
                </a:schemeClr>
              </a:solidFill>
              <a:latin typeface="Arial" pitchFamily="34" charset="0"/>
              <a:cs typeface="Arial" pitchFamily="34" charset="0"/>
            </a:endParaRP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6855" y="3762376"/>
            <a:ext cx="4319695" cy="2885680"/>
          </a:xfrm>
          <a:prstGeom prst="rect">
            <a:avLst/>
          </a:prstGeom>
        </p:spPr>
      </p:pic>
    </p:spTree>
    <p:extLst>
      <p:ext uri="{BB962C8B-B14F-4D97-AF65-F5344CB8AC3E}">
        <p14:creationId xmlns:p14="http://schemas.microsoft.com/office/powerpoint/2010/main" val="6875357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lumMod val="95000"/>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9525" y="371475"/>
            <a:ext cx="9143999" cy="646331"/>
          </a:xfrm>
          <a:prstGeom prst="rect">
            <a:avLst/>
          </a:prstGeom>
          <a:noFill/>
        </p:spPr>
        <p:txBody>
          <a:bodyPr wrap="square" rtlCol="0">
            <a:spAutoFit/>
          </a:bodyPr>
          <a:lstStyle/>
          <a:p>
            <a:pPr algn="ctr"/>
            <a:r>
              <a:rPr lang="en-US" sz="3600" b="1" dirty="0" smtClean="0">
                <a:solidFill>
                  <a:schemeClr val="accent6">
                    <a:lumMod val="50000"/>
                  </a:schemeClr>
                </a:solidFill>
                <a:latin typeface="Arial" pitchFamily="34" charset="0"/>
                <a:cs typeface="Arial" pitchFamily="34" charset="0"/>
              </a:rPr>
              <a:t>Protect Soil Structure </a:t>
            </a:r>
            <a:endParaRPr lang="en-US" sz="3600" dirty="0"/>
          </a:p>
        </p:txBody>
      </p:sp>
      <p:sp>
        <p:nvSpPr>
          <p:cNvPr id="7" name="TextBox 6"/>
          <p:cNvSpPr txBox="1"/>
          <p:nvPr/>
        </p:nvSpPr>
        <p:spPr>
          <a:xfrm>
            <a:off x="247649" y="1296174"/>
            <a:ext cx="8629650" cy="4955203"/>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accent6">
                    <a:lumMod val="50000"/>
                  </a:schemeClr>
                </a:solidFill>
                <a:latin typeface="Arial" pitchFamily="34" charset="0"/>
                <a:cs typeface="Arial" pitchFamily="34" charset="0"/>
              </a:rPr>
              <a:t>Healthy soil is </a:t>
            </a:r>
            <a:r>
              <a:rPr lang="en-US" b="1" dirty="0" smtClean="0">
                <a:solidFill>
                  <a:schemeClr val="accent6">
                    <a:lumMod val="50000"/>
                  </a:schemeClr>
                </a:solidFill>
                <a:latin typeface="Arial" pitchFamily="34" charset="0"/>
                <a:cs typeface="Arial" pitchFamily="34" charset="0"/>
              </a:rPr>
              <a:t>50% soil matter </a:t>
            </a:r>
            <a:r>
              <a:rPr lang="en-US" dirty="0" smtClean="0">
                <a:solidFill>
                  <a:schemeClr val="accent6">
                    <a:lumMod val="50000"/>
                  </a:schemeClr>
                </a:solidFill>
                <a:latin typeface="Arial" pitchFamily="34" charset="0"/>
                <a:cs typeface="Arial" pitchFamily="34" charset="0"/>
              </a:rPr>
              <a:t>and </a:t>
            </a:r>
            <a:r>
              <a:rPr lang="en-US" b="1" dirty="0" smtClean="0">
                <a:solidFill>
                  <a:schemeClr val="accent6">
                    <a:lumMod val="50000"/>
                  </a:schemeClr>
                </a:solidFill>
                <a:latin typeface="Arial" pitchFamily="34" charset="0"/>
                <a:cs typeface="Arial" pitchFamily="34" charset="0"/>
              </a:rPr>
              <a:t>50% void space </a:t>
            </a:r>
            <a:r>
              <a:rPr lang="en-US" dirty="0" smtClean="0">
                <a:solidFill>
                  <a:schemeClr val="accent6">
                    <a:lumMod val="50000"/>
                  </a:schemeClr>
                </a:solidFill>
                <a:latin typeface="Arial" pitchFamily="34" charset="0"/>
                <a:cs typeface="Arial" pitchFamily="34" charset="0"/>
              </a:rPr>
              <a:t>(air and water)</a:t>
            </a:r>
          </a:p>
          <a:p>
            <a:pPr marL="285750" indent="-285750">
              <a:buFont typeface="Arial" panose="020B0604020202020204" pitchFamily="34" charset="0"/>
              <a:buChar char="•"/>
            </a:pPr>
            <a:endParaRPr lang="en-US" dirty="0">
              <a:solidFill>
                <a:schemeClr val="accent6">
                  <a:lumMod val="50000"/>
                </a:schemeClr>
              </a:solidFill>
              <a:latin typeface="Arial" pitchFamily="34" charset="0"/>
              <a:cs typeface="Arial" pitchFamily="34" charset="0"/>
            </a:endParaRPr>
          </a:p>
          <a:p>
            <a:pPr marL="285750" indent="-285750">
              <a:buFont typeface="Arial" panose="020B0604020202020204" pitchFamily="34" charset="0"/>
              <a:buChar char="•"/>
            </a:pPr>
            <a:r>
              <a:rPr lang="en-US" dirty="0" smtClean="0">
                <a:solidFill>
                  <a:schemeClr val="accent6">
                    <a:lumMod val="50000"/>
                  </a:schemeClr>
                </a:solidFill>
                <a:latin typeface="Arial" pitchFamily="34" charset="0"/>
                <a:cs typeface="Arial" pitchFamily="34" charset="0"/>
              </a:rPr>
              <a:t>Soil structure (aggregation) is critical to </a:t>
            </a:r>
            <a:r>
              <a:rPr lang="en-US" b="1" dirty="0" smtClean="0">
                <a:solidFill>
                  <a:schemeClr val="accent6">
                    <a:lumMod val="50000"/>
                  </a:schemeClr>
                </a:solidFill>
                <a:latin typeface="Arial" pitchFamily="34" charset="0"/>
                <a:cs typeface="Arial" pitchFamily="34" charset="0"/>
              </a:rPr>
              <a:t>root growth </a:t>
            </a:r>
            <a:r>
              <a:rPr lang="en-US" dirty="0" smtClean="0">
                <a:solidFill>
                  <a:schemeClr val="accent6">
                    <a:lumMod val="50000"/>
                  </a:schemeClr>
                </a:solidFill>
                <a:latin typeface="Arial" pitchFamily="34" charset="0"/>
                <a:cs typeface="Arial" pitchFamily="34" charset="0"/>
              </a:rPr>
              <a:t>and </a:t>
            </a:r>
            <a:r>
              <a:rPr lang="en-US" b="1" dirty="0" smtClean="0">
                <a:solidFill>
                  <a:schemeClr val="accent6">
                    <a:lumMod val="50000"/>
                  </a:schemeClr>
                </a:solidFill>
                <a:latin typeface="Arial" pitchFamily="34" charset="0"/>
                <a:cs typeface="Arial" pitchFamily="34" charset="0"/>
              </a:rPr>
              <a:t>nutrient uptake</a:t>
            </a:r>
          </a:p>
          <a:p>
            <a:pPr marL="285750" indent="-285750">
              <a:buFont typeface="Arial" panose="020B0604020202020204" pitchFamily="34" charset="0"/>
              <a:buChar char="•"/>
            </a:pPr>
            <a:endParaRPr lang="en-US" dirty="0">
              <a:solidFill>
                <a:schemeClr val="accent6">
                  <a:lumMod val="50000"/>
                </a:schemeClr>
              </a:solidFill>
              <a:latin typeface="Arial" pitchFamily="34" charset="0"/>
              <a:cs typeface="Arial" pitchFamily="34" charset="0"/>
            </a:endParaRPr>
          </a:p>
          <a:p>
            <a:pPr marL="285750" indent="-285750">
              <a:buFont typeface="Arial" panose="020B0604020202020204" pitchFamily="34" charset="0"/>
              <a:buChar char="•"/>
            </a:pPr>
            <a:r>
              <a:rPr lang="en-US" dirty="0" smtClean="0">
                <a:solidFill>
                  <a:schemeClr val="accent6">
                    <a:lumMod val="50000"/>
                  </a:schemeClr>
                </a:solidFill>
                <a:latin typeface="Arial" pitchFamily="34" charset="0"/>
                <a:cs typeface="Arial" pitchFamily="34" charset="0"/>
              </a:rPr>
              <a:t>Compacted/rutted soils can be de-compacted by disking or sub-soiling, but these practices disturb the soil horizons and structure.  </a:t>
            </a:r>
            <a:r>
              <a:rPr lang="en-US" b="1" dirty="0" smtClean="0">
                <a:solidFill>
                  <a:schemeClr val="accent6">
                    <a:lumMod val="50000"/>
                  </a:schemeClr>
                </a:solidFill>
                <a:latin typeface="Arial" pitchFamily="34" charset="0"/>
                <a:cs typeface="Arial" pitchFamily="34" charset="0"/>
              </a:rPr>
              <a:t>Preferable to protect soils during the project rather than try to restore afterwards. </a:t>
            </a:r>
          </a:p>
          <a:p>
            <a:pPr marL="285750" indent="-285750">
              <a:buFont typeface="Arial" panose="020B0604020202020204" pitchFamily="34" charset="0"/>
              <a:buChar char="•"/>
            </a:pPr>
            <a:endParaRPr lang="en-US" dirty="0" smtClean="0">
              <a:solidFill>
                <a:schemeClr val="accent6">
                  <a:lumMod val="50000"/>
                </a:schemeClr>
              </a:solidFill>
              <a:latin typeface="Arial" pitchFamily="34" charset="0"/>
              <a:cs typeface="Arial" pitchFamily="34" charset="0"/>
            </a:endParaRPr>
          </a:p>
          <a:p>
            <a:endParaRPr lang="en-US" dirty="0">
              <a:solidFill>
                <a:schemeClr val="accent6">
                  <a:lumMod val="50000"/>
                </a:schemeClr>
              </a:solidFill>
              <a:latin typeface="Arial" pitchFamily="34" charset="0"/>
              <a:cs typeface="Arial" pitchFamily="34" charset="0"/>
            </a:endParaRPr>
          </a:p>
          <a:p>
            <a:r>
              <a:rPr lang="en-US" dirty="0" smtClean="0">
                <a:solidFill>
                  <a:schemeClr val="accent6">
                    <a:lumMod val="50000"/>
                  </a:schemeClr>
                </a:solidFill>
                <a:latin typeface="Arial" pitchFamily="34" charset="0"/>
                <a:cs typeface="Arial" pitchFamily="34" charset="0"/>
              </a:rPr>
              <a:t> </a:t>
            </a:r>
          </a:p>
          <a:p>
            <a:endParaRPr lang="en-US" b="1" dirty="0">
              <a:solidFill>
                <a:schemeClr val="accent6">
                  <a:lumMod val="50000"/>
                </a:schemeClr>
              </a:solidFill>
              <a:latin typeface="Arial" pitchFamily="34" charset="0"/>
              <a:cs typeface="Arial" pitchFamily="34" charset="0"/>
            </a:endParaRPr>
          </a:p>
          <a:p>
            <a:endParaRPr lang="en-US" b="1" dirty="0" smtClean="0">
              <a:solidFill>
                <a:schemeClr val="accent6">
                  <a:lumMod val="50000"/>
                </a:schemeClr>
              </a:solidFill>
              <a:latin typeface="Arial" pitchFamily="34" charset="0"/>
              <a:cs typeface="Arial" pitchFamily="34" charset="0"/>
            </a:endParaRPr>
          </a:p>
          <a:p>
            <a:pPr marL="342900" indent="-342900">
              <a:buAutoNum type="arabicPeriod"/>
            </a:pPr>
            <a:endParaRPr lang="en-US" b="1" dirty="0">
              <a:solidFill>
                <a:schemeClr val="accent6">
                  <a:lumMod val="50000"/>
                </a:schemeClr>
              </a:solidFill>
              <a:latin typeface="Arial" pitchFamily="34" charset="0"/>
              <a:cs typeface="Arial" pitchFamily="34" charset="0"/>
            </a:endParaRPr>
          </a:p>
          <a:p>
            <a:endParaRPr lang="en-US" b="1" dirty="0">
              <a:solidFill>
                <a:schemeClr val="accent6">
                  <a:lumMod val="50000"/>
                </a:schemeClr>
              </a:solidFill>
              <a:latin typeface="Arial" pitchFamily="34" charset="0"/>
              <a:cs typeface="Arial" pitchFamily="34" charset="0"/>
            </a:endParaRPr>
          </a:p>
          <a:p>
            <a:pPr marL="342900" indent="-342900">
              <a:buAutoNum type="arabicPeriod"/>
            </a:pPr>
            <a:endParaRPr lang="en-US" b="1" dirty="0" smtClean="0">
              <a:solidFill>
                <a:schemeClr val="accent6">
                  <a:lumMod val="50000"/>
                </a:schemeClr>
              </a:solidFill>
              <a:latin typeface="Arial" pitchFamily="34" charset="0"/>
              <a:cs typeface="Arial" pitchFamily="34" charset="0"/>
            </a:endParaRPr>
          </a:p>
          <a:p>
            <a:endParaRPr lang="en-US" sz="1400" b="1" dirty="0" smtClean="0">
              <a:solidFill>
                <a:schemeClr val="accent6">
                  <a:lumMod val="50000"/>
                </a:schemeClr>
              </a:solidFill>
              <a:latin typeface="Arial" pitchFamily="34" charset="0"/>
              <a:cs typeface="Arial" pitchFamily="34" charset="0"/>
            </a:endParaRPr>
          </a:p>
          <a:p>
            <a:endParaRPr lang="en-US" sz="1400" b="1" dirty="0">
              <a:solidFill>
                <a:schemeClr val="accent6">
                  <a:lumMod val="50000"/>
                </a:schemeClr>
              </a:solidFill>
              <a:latin typeface="Arial" pitchFamily="34" charset="0"/>
              <a:cs typeface="Arial" pitchFamily="34" charset="0"/>
            </a:endParaRP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7975" y="3647987"/>
            <a:ext cx="1762125" cy="2612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949" y="3648075"/>
            <a:ext cx="4187243" cy="2612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15950" y="6219825"/>
            <a:ext cx="3956049" cy="307777"/>
          </a:xfrm>
          <a:prstGeom prst="rect">
            <a:avLst/>
          </a:prstGeom>
          <a:noFill/>
        </p:spPr>
        <p:txBody>
          <a:bodyPr wrap="square" rtlCol="0">
            <a:spAutoFit/>
          </a:bodyPr>
          <a:lstStyle/>
          <a:p>
            <a:pPr algn="ctr"/>
            <a:r>
              <a:rPr lang="en-US" sz="1400" dirty="0" smtClean="0">
                <a:solidFill>
                  <a:schemeClr val="tx2"/>
                </a:solidFill>
              </a:rPr>
              <a:t>Soil aggregation in the A Horizon</a:t>
            </a:r>
            <a:endParaRPr lang="en-US" sz="1400" dirty="0">
              <a:solidFill>
                <a:schemeClr val="tx2"/>
              </a:solidFill>
            </a:endParaRPr>
          </a:p>
        </p:txBody>
      </p:sp>
      <p:sp>
        <p:nvSpPr>
          <p:cNvPr id="8" name="TextBox 7"/>
          <p:cNvSpPr txBox="1"/>
          <p:nvPr/>
        </p:nvSpPr>
        <p:spPr>
          <a:xfrm>
            <a:off x="6755324" y="6260902"/>
            <a:ext cx="1664775" cy="307777"/>
          </a:xfrm>
          <a:prstGeom prst="rect">
            <a:avLst/>
          </a:prstGeom>
          <a:noFill/>
        </p:spPr>
        <p:txBody>
          <a:bodyPr wrap="square" rtlCol="0">
            <a:spAutoFit/>
          </a:bodyPr>
          <a:lstStyle/>
          <a:p>
            <a:pPr algn="ctr"/>
            <a:r>
              <a:rPr lang="en-US" sz="1400" dirty="0" smtClean="0">
                <a:solidFill>
                  <a:schemeClr val="tx2"/>
                </a:solidFill>
              </a:rPr>
              <a:t>Soil Horizons</a:t>
            </a:r>
            <a:endParaRPr lang="en-US" sz="1400" dirty="0">
              <a:solidFill>
                <a:schemeClr val="tx2"/>
              </a:solidFill>
            </a:endParaRPr>
          </a:p>
        </p:txBody>
      </p:sp>
    </p:spTree>
    <p:extLst>
      <p:ext uri="{BB962C8B-B14F-4D97-AF65-F5344CB8AC3E}">
        <p14:creationId xmlns:p14="http://schemas.microsoft.com/office/powerpoint/2010/main" val="32004999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8575"/>
            <a:ext cx="9144000" cy="6858000"/>
          </a:xfrm>
          <a:prstGeom prst="rect">
            <a:avLst/>
          </a:prstGeom>
          <a:solidFill>
            <a:schemeClr val="bg1">
              <a:lumMod val="95000"/>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0" y="247650"/>
            <a:ext cx="9143999" cy="646331"/>
          </a:xfrm>
          <a:prstGeom prst="rect">
            <a:avLst/>
          </a:prstGeom>
          <a:noFill/>
        </p:spPr>
        <p:txBody>
          <a:bodyPr wrap="square" rtlCol="0">
            <a:spAutoFit/>
          </a:bodyPr>
          <a:lstStyle/>
          <a:p>
            <a:pPr algn="ctr"/>
            <a:r>
              <a:rPr lang="en-US" sz="3600" b="1" dirty="0" smtClean="0">
                <a:solidFill>
                  <a:schemeClr val="accent6">
                    <a:lumMod val="50000"/>
                  </a:schemeClr>
                </a:solidFill>
                <a:latin typeface="Arial" pitchFamily="34" charset="0"/>
                <a:cs typeface="Arial" pitchFamily="34" charset="0"/>
              </a:rPr>
              <a:t>Load Distribution</a:t>
            </a:r>
            <a:endParaRPr lang="en-US" sz="3600" dirty="0"/>
          </a:p>
        </p:txBody>
      </p:sp>
      <p:sp>
        <p:nvSpPr>
          <p:cNvPr id="7" name="TextBox 6"/>
          <p:cNvSpPr txBox="1"/>
          <p:nvPr/>
        </p:nvSpPr>
        <p:spPr>
          <a:xfrm>
            <a:off x="381000" y="5858470"/>
            <a:ext cx="8448675" cy="1015663"/>
          </a:xfrm>
          <a:prstGeom prst="rect">
            <a:avLst/>
          </a:prstGeom>
          <a:noFill/>
        </p:spPr>
        <p:txBody>
          <a:bodyPr wrap="square" rtlCol="0">
            <a:spAutoFit/>
          </a:bodyPr>
          <a:lstStyle/>
          <a:p>
            <a:r>
              <a:rPr lang="en-US" sz="1400" dirty="0" smtClean="0">
                <a:solidFill>
                  <a:schemeClr val="accent6">
                    <a:lumMod val="50000"/>
                  </a:schemeClr>
                </a:solidFill>
                <a:latin typeface="Arial" pitchFamily="34" charset="0"/>
                <a:cs typeface="Arial" pitchFamily="34" charset="0"/>
              </a:rPr>
              <a:t>The </a:t>
            </a:r>
            <a:r>
              <a:rPr lang="en-US" sz="1400" b="1" dirty="0" smtClean="0">
                <a:solidFill>
                  <a:schemeClr val="accent6">
                    <a:lumMod val="50000"/>
                  </a:schemeClr>
                </a:solidFill>
                <a:latin typeface="Arial" pitchFamily="34" charset="0"/>
                <a:cs typeface="Arial" pitchFamily="34" charset="0"/>
              </a:rPr>
              <a:t>tensile strength </a:t>
            </a:r>
            <a:r>
              <a:rPr lang="en-US" sz="1400" dirty="0" smtClean="0">
                <a:solidFill>
                  <a:schemeClr val="accent6">
                    <a:lumMod val="50000"/>
                  </a:schemeClr>
                </a:solidFill>
                <a:latin typeface="Arial" pitchFamily="34" charset="0"/>
                <a:cs typeface="Arial" pitchFamily="34" charset="0"/>
              </a:rPr>
              <a:t>of the mat material (wood, HDPE, bamboo, etc.) allows the mat to distribute a load in multiple directions across a large area (112+ </a:t>
            </a:r>
            <a:r>
              <a:rPr lang="en-US" sz="1400" dirty="0" err="1" smtClean="0">
                <a:solidFill>
                  <a:schemeClr val="accent6">
                    <a:lumMod val="50000"/>
                  </a:schemeClr>
                </a:solidFill>
                <a:latin typeface="Arial" pitchFamily="34" charset="0"/>
                <a:cs typeface="Arial" pitchFamily="34" charset="0"/>
              </a:rPr>
              <a:t>SqFt</a:t>
            </a:r>
            <a:r>
              <a:rPr lang="en-US" sz="1400" dirty="0" smtClean="0">
                <a:solidFill>
                  <a:schemeClr val="accent6">
                    <a:lumMod val="50000"/>
                  </a:schemeClr>
                </a:solidFill>
                <a:latin typeface="Arial" pitchFamily="34" charset="0"/>
                <a:cs typeface="Arial" pitchFamily="34" charset="0"/>
              </a:rPr>
              <a:t>).  There are many different  mat sizes and materials used to support all types of loads in a wide variety of soil conditions. </a:t>
            </a:r>
            <a:endParaRPr lang="en-US" sz="1400" b="1" dirty="0">
              <a:solidFill>
                <a:schemeClr val="accent6">
                  <a:lumMod val="50000"/>
                </a:schemeClr>
              </a:solidFill>
              <a:latin typeface="Arial" pitchFamily="34" charset="0"/>
              <a:cs typeface="Arial" pitchFamily="34"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775" y="1085849"/>
            <a:ext cx="4203700" cy="315277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9125" y="2329457"/>
            <a:ext cx="4400550" cy="3300413"/>
          </a:xfrm>
          <a:prstGeom prst="rect">
            <a:avLst/>
          </a:prstGeom>
        </p:spPr>
      </p:pic>
    </p:spTree>
    <p:extLst>
      <p:ext uri="{BB962C8B-B14F-4D97-AF65-F5344CB8AC3E}">
        <p14:creationId xmlns:p14="http://schemas.microsoft.com/office/powerpoint/2010/main" val="23663620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lumMod val="95000"/>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0" y="247650"/>
            <a:ext cx="9143999" cy="646331"/>
          </a:xfrm>
          <a:prstGeom prst="rect">
            <a:avLst/>
          </a:prstGeom>
          <a:noFill/>
        </p:spPr>
        <p:txBody>
          <a:bodyPr wrap="square" rtlCol="0">
            <a:spAutoFit/>
          </a:bodyPr>
          <a:lstStyle/>
          <a:p>
            <a:pPr algn="ctr"/>
            <a:r>
              <a:rPr lang="en-US" sz="3600" b="1" dirty="0" smtClean="0">
                <a:solidFill>
                  <a:schemeClr val="accent6">
                    <a:lumMod val="50000"/>
                  </a:schemeClr>
                </a:solidFill>
                <a:latin typeface="Arial" pitchFamily="34" charset="0"/>
                <a:cs typeface="Arial" pitchFamily="34" charset="0"/>
              </a:rPr>
              <a:t>Protect Waterways </a:t>
            </a:r>
            <a:endParaRPr lang="en-US" sz="3600" dirty="0"/>
          </a:p>
        </p:txBody>
      </p:sp>
      <p:sp>
        <p:nvSpPr>
          <p:cNvPr id="7" name="TextBox 6"/>
          <p:cNvSpPr txBox="1"/>
          <p:nvPr/>
        </p:nvSpPr>
        <p:spPr>
          <a:xfrm>
            <a:off x="400049" y="5934670"/>
            <a:ext cx="8258175" cy="800219"/>
          </a:xfrm>
          <a:prstGeom prst="rect">
            <a:avLst/>
          </a:prstGeom>
          <a:noFill/>
        </p:spPr>
        <p:txBody>
          <a:bodyPr wrap="square" rtlCol="0">
            <a:spAutoFit/>
          </a:bodyPr>
          <a:lstStyle/>
          <a:p>
            <a:r>
              <a:rPr lang="en-US" sz="1400" dirty="0" smtClean="0">
                <a:solidFill>
                  <a:schemeClr val="accent6">
                    <a:lumMod val="50000"/>
                  </a:schemeClr>
                </a:solidFill>
                <a:latin typeface="Arial" pitchFamily="34" charset="0"/>
                <a:cs typeface="Arial" pitchFamily="34" charset="0"/>
              </a:rPr>
              <a:t>Matting provides access for cranes and trucks while preventing ruts and compaction, which allows for quick recovery and reduces the potential for sediment to enter waterways. </a:t>
            </a:r>
            <a:endParaRPr lang="en-US" sz="1400" dirty="0">
              <a:solidFill>
                <a:schemeClr val="accent6">
                  <a:lumMod val="50000"/>
                </a:schemeClr>
              </a:solidFill>
              <a:latin typeface="Arial" pitchFamily="34" charset="0"/>
              <a:cs typeface="Arial" pitchFamily="34" charset="0"/>
            </a:endParaRPr>
          </a:p>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2867" y="1022150"/>
            <a:ext cx="6418266" cy="4813699"/>
          </a:xfrm>
          <a:prstGeom prst="rect">
            <a:avLst/>
          </a:prstGeom>
        </p:spPr>
      </p:pic>
    </p:spTree>
    <p:extLst>
      <p:ext uri="{BB962C8B-B14F-4D97-AF65-F5344CB8AC3E}">
        <p14:creationId xmlns:p14="http://schemas.microsoft.com/office/powerpoint/2010/main" val="19102714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lumMod val="95000"/>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0" y="247650"/>
            <a:ext cx="9143999" cy="646331"/>
          </a:xfrm>
          <a:prstGeom prst="rect">
            <a:avLst/>
          </a:prstGeom>
          <a:noFill/>
        </p:spPr>
        <p:txBody>
          <a:bodyPr wrap="square" rtlCol="0">
            <a:spAutoFit/>
          </a:bodyPr>
          <a:lstStyle/>
          <a:p>
            <a:pPr algn="ctr"/>
            <a:r>
              <a:rPr lang="en-US" sz="3600" b="1" dirty="0" smtClean="0">
                <a:solidFill>
                  <a:schemeClr val="accent6">
                    <a:lumMod val="50000"/>
                  </a:schemeClr>
                </a:solidFill>
                <a:latin typeface="Arial" pitchFamily="34" charset="0"/>
                <a:cs typeface="Arial" pitchFamily="34" charset="0"/>
              </a:rPr>
              <a:t>Protect Wetlands</a:t>
            </a:r>
            <a:endParaRPr lang="en-US" sz="3600" dirty="0"/>
          </a:p>
        </p:txBody>
      </p:sp>
      <p:sp>
        <p:nvSpPr>
          <p:cNvPr id="7" name="TextBox 6"/>
          <p:cNvSpPr txBox="1"/>
          <p:nvPr/>
        </p:nvSpPr>
        <p:spPr>
          <a:xfrm>
            <a:off x="347661" y="5934670"/>
            <a:ext cx="8448675" cy="800219"/>
          </a:xfrm>
          <a:prstGeom prst="rect">
            <a:avLst/>
          </a:prstGeom>
          <a:noFill/>
        </p:spPr>
        <p:txBody>
          <a:bodyPr wrap="square" rtlCol="0">
            <a:spAutoFit/>
          </a:bodyPr>
          <a:lstStyle/>
          <a:p>
            <a:r>
              <a:rPr lang="en-US" sz="1400" dirty="0" smtClean="0">
                <a:solidFill>
                  <a:schemeClr val="accent6">
                    <a:lumMod val="50000"/>
                  </a:schemeClr>
                </a:solidFill>
                <a:latin typeface="Arial" pitchFamily="34" charset="0"/>
                <a:cs typeface="Arial" pitchFamily="34" charset="0"/>
              </a:rPr>
              <a:t>Wetlands ecosystems are sensitive to disturbance.  Protecting the root zone allows existing species to recover quickly.  Protecting against ruts preserves  a wetland’s delicate hydrology. </a:t>
            </a:r>
            <a:endParaRPr lang="en-US" sz="1400" dirty="0">
              <a:solidFill>
                <a:schemeClr val="accent6">
                  <a:lumMod val="50000"/>
                </a:schemeClr>
              </a:solidFill>
              <a:latin typeface="Arial" pitchFamily="34" charset="0"/>
              <a:cs typeface="Arial" pitchFamily="34"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023" y="1127506"/>
            <a:ext cx="6162677" cy="4602988"/>
          </a:xfrm>
          <a:prstGeom prst="rect">
            <a:avLst/>
          </a:prstGeom>
        </p:spPr>
      </p:pic>
    </p:spTree>
    <p:extLst>
      <p:ext uri="{BB962C8B-B14F-4D97-AF65-F5344CB8AC3E}">
        <p14:creationId xmlns:p14="http://schemas.microsoft.com/office/powerpoint/2010/main" val="7878276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lumMod val="95000"/>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0" y="247650"/>
            <a:ext cx="9143999" cy="646331"/>
          </a:xfrm>
          <a:prstGeom prst="rect">
            <a:avLst/>
          </a:prstGeom>
          <a:noFill/>
        </p:spPr>
        <p:txBody>
          <a:bodyPr wrap="square" rtlCol="0">
            <a:spAutoFit/>
          </a:bodyPr>
          <a:lstStyle/>
          <a:p>
            <a:pPr algn="ctr"/>
            <a:r>
              <a:rPr lang="en-US" sz="3600" b="1" dirty="0" smtClean="0">
                <a:solidFill>
                  <a:schemeClr val="accent6">
                    <a:lumMod val="50000"/>
                  </a:schemeClr>
                </a:solidFill>
                <a:latin typeface="Arial" pitchFamily="34" charset="0"/>
                <a:cs typeface="Arial" pitchFamily="34" charset="0"/>
              </a:rPr>
              <a:t>Protect Wetlands</a:t>
            </a:r>
            <a:endParaRPr lang="en-US" sz="3600" dirty="0"/>
          </a:p>
        </p:txBody>
      </p:sp>
      <p:sp>
        <p:nvSpPr>
          <p:cNvPr id="7" name="TextBox 6"/>
          <p:cNvSpPr txBox="1"/>
          <p:nvPr/>
        </p:nvSpPr>
        <p:spPr>
          <a:xfrm>
            <a:off x="485775" y="4524970"/>
            <a:ext cx="4181476" cy="584775"/>
          </a:xfrm>
          <a:prstGeom prst="rect">
            <a:avLst/>
          </a:prstGeom>
          <a:noFill/>
        </p:spPr>
        <p:txBody>
          <a:bodyPr wrap="square" rtlCol="0">
            <a:spAutoFit/>
          </a:bodyPr>
          <a:lstStyle/>
          <a:p>
            <a:pPr algn="ctr"/>
            <a:r>
              <a:rPr lang="en-US" sz="1400" dirty="0" smtClean="0">
                <a:solidFill>
                  <a:schemeClr val="accent6">
                    <a:lumMod val="50000"/>
                  </a:schemeClr>
                </a:solidFill>
                <a:latin typeface="Arial" pitchFamily="34" charset="0"/>
                <a:cs typeface="Arial" pitchFamily="34" charset="0"/>
              </a:rPr>
              <a:t>During construction</a:t>
            </a:r>
            <a:endParaRPr lang="en-US" sz="1400" dirty="0">
              <a:solidFill>
                <a:schemeClr val="accent6">
                  <a:lumMod val="50000"/>
                </a:schemeClr>
              </a:solidFill>
              <a:latin typeface="Arial" pitchFamily="34" charset="0"/>
              <a:cs typeface="Arial" pitchFamily="34" charset="0"/>
            </a:endParaRPr>
          </a:p>
          <a:p>
            <a:pPr algn="ct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1209674"/>
            <a:ext cx="4425144"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1" y="3468552"/>
            <a:ext cx="4129086" cy="307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910919" y="3176586"/>
            <a:ext cx="3885418" cy="584775"/>
          </a:xfrm>
          <a:prstGeom prst="rect">
            <a:avLst/>
          </a:prstGeom>
          <a:noFill/>
        </p:spPr>
        <p:txBody>
          <a:bodyPr wrap="square" rtlCol="0">
            <a:spAutoFit/>
          </a:bodyPr>
          <a:lstStyle/>
          <a:p>
            <a:pPr algn="ctr"/>
            <a:r>
              <a:rPr lang="en-US" sz="1400" dirty="0" smtClean="0">
                <a:solidFill>
                  <a:schemeClr val="accent6">
                    <a:lumMod val="50000"/>
                  </a:schemeClr>
                </a:solidFill>
                <a:latin typeface="Arial" pitchFamily="34" charset="0"/>
                <a:cs typeface="Arial" pitchFamily="34" charset="0"/>
              </a:rPr>
              <a:t>4 months after completion</a:t>
            </a:r>
            <a:endParaRPr lang="en-US" sz="1400" dirty="0">
              <a:solidFill>
                <a:schemeClr val="accent6">
                  <a:lumMod val="50000"/>
                </a:schemeClr>
              </a:solidFill>
              <a:latin typeface="Arial" pitchFamily="34" charset="0"/>
              <a:cs typeface="Arial" pitchFamily="34" charset="0"/>
            </a:endParaRPr>
          </a:p>
          <a:p>
            <a:endParaRPr lang="en-US" dirty="0"/>
          </a:p>
        </p:txBody>
      </p:sp>
      <p:sp>
        <p:nvSpPr>
          <p:cNvPr id="8" name="TextBox 7"/>
          <p:cNvSpPr txBox="1"/>
          <p:nvPr/>
        </p:nvSpPr>
        <p:spPr>
          <a:xfrm>
            <a:off x="5324475" y="1133474"/>
            <a:ext cx="3471862" cy="1754326"/>
          </a:xfrm>
          <a:prstGeom prst="rect">
            <a:avLst/>
          </a:prstGeom>
          <a:noFill/>
        </p:spPr>
        <p:txBody>
          <a:bodyPr wrap="square" rtlCol="0">
            <a:spAutoFit/>
          </a:bodyPr>
          <a:lstStyle/>
          <a:p>
            <a:r>
              <a:rPr lang="en-US" i="1" dirty="0" smtClean="0">
                <a:solidFill>
                  <a:schemeClr val="accent6">
                    <a:lumMod val="50000"/>
                  </a:schemeClr>
                </a:solidFill>
                <a:latin typeface="Arial" pitchFamily="34" charset="0"/>
                <a:cs typeface="Arial" pitchFamily="34" charset="0"/>
              </a:rPr>
              <a:t>An example of the fast, high-quality recovery seen on sites where matting is used appropriately. No restoration was needed on this right-of-way. </a:t>
            </a:r>
            <a:endParaRPr lang="en-US" i="1" dirty="0">
              <a:solidFill>
                <a:schemeClr val="accent6">
                  <a:lumMod val="50000"/>
                </a:schemeClr>
              </a:solidFill>
              <a:latin typeface="Arial" pitchFamily="34" charset="0"/>
              <a:cs typeface="Arial" pitchFamily="34" charset="0"/>
            </a:endParaRPr>
          </a:p>
          <a:p>
            <a:endParaRPr lang="en-US" dirty="0"/>
          </a:p>
        </p:txBody>
      </p:sp>
    </p:spTree>
    <p:extLst>
      <p:ext uri="{BB962C8B-B14F-4D97-AF65-F5344CB8AC3E}">
        <p14:creationId xmlns:p14="http://schemas.microsoft.com/office/powerpoint/2010/main" val="17991128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lumMod val="95000"/>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4267200" y="4443651"/>
            <a:ext cx="4529136" cy="1354217"/>
          </a:xfrm>
          <a:prstGeom prst="rect">
            <a:avLst/>
          </a:prstGeom>
          <a:noFill/>
        </p:spPr>
        <p:txBody>
          <a:bodyPr wrap="square" rtlCol="0">
            <a:spAutoFit/>
          </a:bodyPr>
          <a:lstStyle/>
          <a:p>
            <a:r>
              <a:rPr lang="en-US" sz="1600" dirty="0" smtClean="0">
                <a:solidFill>
                  <a:schemeClr val="accent6">
                    <a:lumMod val="50000"/>
                  </a:schemeClr>
                </a:solidFill>
                <a:latin typeface="Arial" pitchFamily="34" charset="0"/>
                <a:cs typeface="Arial" pitchFamily="34" charset="0"/>
              </a:rPr>
              <a:t>Matting for an extended duration will kill surface vegetation, but leaves the root structure of existing vegetation in tact, which allows for quick recovery times.  </a:t>
            </a:r>
            <a:r>
              <a:rPr lang="en-US" sz="1600" b="1" dirty="0" smtClean="0">
                <a:solidFill>
                  <a:schemeClr val="accent6">
                    <a:lumMod val="50000"/>
                  </a:schemeClr>
                </a:solidFill>
                <a:latin typeface="Arial" pitchFamily="34" charset="0"/>
                <a:cs typeface="Arial" pitchFamily="34" charset="0"/>
              </a:rPr>
              <a:t> </a:t>
            </a:r>
            <a:endParaRPr lang="en-US" sz="1600" b="1" dirty="0">
              <a:solidFill>
                <a:schemeClr val="accent6">
                  <a:lumMod val="50000"/>
                </a:schemeClr>
              </a:solidFill>
              <a:latin typeface="Arial" pitchFamily="34" charset="0"/>
              <a:cs typeface="Arial" pitchFamily="34" charset="0"/>
            </a:endParaRP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61" y="990735"/>
            <a:ext cx="5548314" cy="267397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8831" y="990733"/>
            <a:ext cx="1995580" cy="2673979"/>
          </a:xfrm>
          <a:prstGeom prst="rect">
            <a:avLst/>
          </a:prstGeom>
        </p:spPr>
      </p:pic>
      <p:sp>
        <p:nvSpPr>
          <p:cNvPr id="9" name="TextBox 8"/>
          <p:cNvSpPr txBox="1"/>
          <p:nvPr/>
        </p:nvSpPr>
        <p:spPr>
          <a:xfrm>
            <a:off x="0" y="285750"/>
            <a:ext cx="9144000" cy="861774"/>
          </a:xfrm>
          <a:prstGeom prst="rect">
            <a:avLst/>
          </a:prstGeom>
          <a:noFill/>
        </p:spPr>
        <p:txBody>
          <a:bodyPr wrap="square" rtlCol="0">
            <a:spAutoFit/>
          </a:bodyPr>
          <a:lstStyle/>
          <a:p>
            <a:pPr algn="ctr"/>
            <a:r>
              <a:rPr lang="en-US" sz="3200" b="1" dirty="0" smtClean="0">
                <a:solidFill>
                  <a:schemeClr val="accent6">
                    <a:lumMod val="50000"/>
                  </a:schemeClr>
                </a:solidFill>
                <a:latin typeface="Arial" pitchFamily="34" charset="0"/>
                <a:cs typeface="Arial" pitchFamily="34" charset="0"/>
              </a:rPr>
              <a:t>Protect Root Zone for Faster Recovery</a:t>
            </a:r>
            <a:endParaRPr lang="en-US" sz="3200" dirty="0"/>
          </a:p>
          <a:p>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061" y="3843277"/>
            <a:ext cx="3651329" cy="2738497"/>
          </a:xfrm>
          <a:prstGeom prst="rect">
            <a:avLst/>
          </a:prstGeom>
        </p:spPr>
      </p:pic>
      <p:sp>
        <p:nvSpPr>
          <p:cNvPr id="11" name="TextBox 10"/>
          <p:cNvSpPr txBox="1"/>
          <p:nvPr/>
        </p:nvSpPr>
        <p:spPr>
          <a:xfrm>
            <a:off x="395286" y="3390630"/>
            <a:ext cx="5548314" cy="338554"/>
          </a:xfrm>
          <a:prstGeom prst="rect">
            <a:avLst/>
          </a:prstGeom>
          <a:noFill/>
        </p:spPr>
        <p:txBody>
          <a:bodyPr wrap="square" rtlCol="0">
            <a:spAutoFit/>
          </a:bodyPr>
          <a:lstStyle/>
          <a:p>
            <a:r>
              <a:rPr lang="en-US" sz="1600" dirty="0" smtClean="0">
                <a:solidFill>
                  <a:schemeClr val="bg1"/>
                </a:solidFill>
                <a:latin typeface="Arial Black" panose="020B0A04020102020204" pitchFamily="34" charset="0"/>
              </a:rPr>
              <a:t>During Construction </a:t>
            </a:r>
            <a:endParaRPr lang="en-US" sz="1600" dirty="0">
              <a:solidFill>
                <a:schemeClr val="bg1"/>
              </a:solidFill>
              <a:latin typeface="Arial Black" panose="020B0A04020102020204" pitchFamily="34" charset="0"/>
            </a:endParaRPr>
          </a:p>
        </p:txBody>
      </p:sp>
      <p:sp>
        <p:nvSpPr>
          <p:cNvPr id="12" name="TextBox 11"/>
          <p:cNvSpPr txBox="1"/>
          <p:nvPr/>
        </p:nvSpPr>
        <p:spPr>
          <a:xfrm>
            <a:off x="395285" y="6305550"/>
            <a:ext cx="3651329" cy="615553"/>
          </a:xfrm>
          <a:prstGeom prst="rect">
            <a:avLst/>
          </a:prstGeom>
          <a:noFill/>
        </p:spPr>
        <p:txBody>
          <a:bodyPr wrap="square" rtlCol="0">
            <a:spAutoFit/>
          </a:bodyPr>
          <a:lstStyle/>
          <a:p>
            <a:r>
              <a:rPr lang="en-US" sz="1600" dirty="0" smtClean="0">
                <a:solidFill>
                  <a:schemeClr val="bg1"/>
                </a:solidFill>
                <a:latin typeface="Arial Black" panose="020B0A04020102020204" pitchFamily="34" charset="0"/>
              </a:rPr>
              <a:t>6 months after completion</a:t>
            </a:r>
            <a:endParaRPr lang="en-US" sz="1600" dirty="0">
              <a:solidFill>
                <a:schemeClr val="bg1"/>
              </a:solidFill>
              <a:latin typeface="Arial Black" panose="020B0A04020102020204" pitchFamily="34" charset="0"/>
            </a:endParaRPr>
          </a:p>
          <a:p>
            <a:endParaRPr lang="en-US" dirty="0"/>
          </a:p>
        </p:txBody>
      </p:sp>
      <p:sp>
        <p:nvSpPr>
          <p:cNvPr id="13" name="TextBox 12"/>
          <p:cNvSpPr txBox="1"/>
          <p:nvPr/>
        </p:nvSpPr>
        <p:spPr>
          <a:xfrm>
            <a:off x="6543675" y="3390630"/>
            <a:ext cx="1905000" cy="615553"/>
          </a:xfrm>
          <a:prstGeom prst="rect">
            <a:avLst/>
          </a:prstGeom>
          <a:noFill/>
        </p:spPr>
        <p:txBody>
          <a:bodyPr wrap="square" rtlCol="0">
            <a:spAutoFit/>
          </a:bodyPr>
          <a:lstStyle/>
          <a:p>
            <a:r>
              <a:rPr lang="en-US" sz="1600" dirty="0" smtClean="0">
                <a:solidFill>
                  <a:schemeClr val="bg1"/>
                </a:solidFill>
                <a:latin typeface="Arial Black" panose="020B0A04020102020204" pitchFamily="34" charset="0"/>
              </a:rPr>
              <a:t>At completion </a:t>
            </a:r>
            <a:endParaRPr lang="en-US" sz="1600" dirty="0">
              <a:solidFill>
                <a:schemeClr val="bg1"/>
              </a:solidFill>
              <a:latin typeface="Arial Black" panose="020B0A04020102020204" pitchFamily="34" charset="0"/>
            </a:endParaRPr>
          </a:p>
          <a:p>
            <a:endParaRPr lang="en-US" dirty="0"/>
          </a:p>
        </p:txBody>
      </p:sp>
    </p:spTree>
    <p:extLst>
      <p:ext uri="{BB962C8B-B14F-4D97-AF65-F5344CB8AC3E}">
        <p14:creationId xmlns:p14="http://schemas.microsoft.com/office/powerpoint/2010/main" val="252261804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Theme">
  <a:themeElements>
    <a:clrScheme name="Custom 2">
      <a:dk1>
        <a:srgbClr val="FDFDF9"/>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1950</TotalTime>
  <Words>568</Words>
  <Application>Microsoft Office PowerPoint</Application>
  <PresentationFormat>On-screen Show (4:3)</PresentationFormat>
  <Paragraphs>77</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New South Equipment Mats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Davis</dc:creator>
  <cp:lastModifiedBy>Barbara Davis</cp:lastModifiedBy>
  <cp:revision>101</cp:revision>
  <dcterms:created xsi:type="dcterms:W3CDTF">2012-12-12T19:50:24Z</dcterms:created>
  <dcterms:modified xsi:type="dcterms:W3CDTF">2014-12-19T23:02:09Z</dcterms:modified>
</cp:coreProperties>
</file>